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9" r:id="rId4"/>
    <p:sldId id="280" r:id="rId5"/>
    <p:sldId id="284" r:id="rId6"/>
    <p:sldId id="287" r:id="rId7"/>
    <p:sldId id="288" r:id="rId8"/>
    <p:sldId id="281" r:id="rId9"/>
    <p:sldId id="286" r:id="rId10"/>
    <p:sldId id="289" r:id="rId11"/>
    <p:sldId id="285" r:id="rId12"/>
    <p:sldId id="290" r:id="rId13"/>
    <p:sldId id="293" r:id="rId14"/>
    <p:sldId id="292" r:id="rId15"/>
    <p:sldId id="282" r:id="rId16"/>
    <p:sldId id="294" r:id="rId17"/>
    <p:sldId id="297" r:id="rId18"/>
    <p:sldId id="298" r:id="rId19"/>
    <p:sldId id="283" r:id="rId20"/>
    <p:sldId id="295" r:id="rId21"/>
    <p:sldId id="296" r:id="rId22"/>
    <p:sldId id="278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48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846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01EE-F20C-499E-B88D-9314856322AB}" type="datetimeFigureOut">
              <a:rPr lang="fr-FR" smtClean="0"/>
              <a:pPr/>
              <a:t>24/02/2015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43804-8D18-4873-8B98-495A86B3CC4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465326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01EE-F20C-499E-B88D-9314856322AB}" type="datetimeFigureOut">
              <a:rPr lang="fr-FR" smtClean="0"/>
              <a:pPr/>
              <a:t>24/02/2015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43804-8D18-4873-8B98-495A86B3CC4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943333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01EE-F20C-499E-B88D-9314856322AB}" type="datetimeFigureOut">
              <a:rPr lang="fr-FR" smtClean="0"/>
              <a:pPr/>
              <a:t>24/02/2015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43804-8D18-4873-8B98-495A86B3CC4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80705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01EE-F20C-499E-B88D-9314856322AB}" type="datetimeFigureOut">
              <a:rPr lang="fr-FR" smtClean="0"/>
              <a:pPr/>
              <a:t>24/02/2015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43804-8D18-4873-8B98-495A86B3CC4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241776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01EE-F20C-499E-B88D-9314856322AB}" type="datetimeFigureOut">
              <a:rPr lang="fr-FR" smtClean="0"/>
              <a:pPr/>
              <a:t>24/02/2015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43804-8D18-4873-8B98-495A86B3CC4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531932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01EE-F20C-499E-B88D-9314856322AB}" type="datetimeFigureOut">
              <a:rPr lang="fr-FR" smtClean="0"/>
              <a:pPr/>
              <a:t>24/02/2015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43804-8D18-4873-8B98-495A86B3CC4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072725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01EE-F20C-499E-B88D-9314856322AB}" type="datetimeFigureOut">
              <a:rPr lang="fr-FR" smtClean="0"/>
              <a:pPr/>
              <a:t>24/02/2015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43804-8D18-4873-8B98-495A86B3CC4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211000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01EE-F20C-499E-B88D-9314856322AB}" type="datetimeFigureOut">
              <a:rPr lang="fr-FR" smtClean="0"/>
              <a:pPr/>
              <a:t>24/02/2015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43804-8D18-4873-8B98-495A86B3CC4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02890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01EE-F20C-499E-B88D-9314856322AB}" type="datetimeFigureOut">
              <a:rPr lang="fr-FR" smtClean="0"/>
              <a:pPr/>
              <a:t>24/02/2015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43804-8D18-4873-8B98-495A86B3CC4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156595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01EE-F20C-499E-B88D-9314856322AB}" type="datetimeFigureOut">
              <a:rPr lang="fr-FR" smtClean="0"/>
              <a:pPr/>
              <a:t>24/02/2015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43804-8D18-4873-8B98-495A86B3CC4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78522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01EE-F20C-499E-B88D-9314856322AB}" type="datetimeFigureOut">
              <a:rPr lang="fr-FR" smtClean="0"/>
              <a:pPr/>
              <a:t>24/02/2015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43804-8D18-4873-8B98-495A86B3CC4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813169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601EE-F20C-499E-B88D-9314856322AB}" type="datetimeFigureOut">
              <a:rPr lang="fr-FR" smtClean="0"/>
              <a:pPr/>
              <a:t>24/02/2015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143804-8D18-4873-8B98-495A86B3CC4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781175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C:\Users\talignan\Desktop\PSL C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378"/>
          <a:stretch>
            <a:fillRect/>
          </a:stretch>
        </p:blipFill>
        <p:spPr bwMode="auto">
          <a:xfrm>
            <a:off x="0" y="0"/>
            <a:ext cx="12192000" cy="6496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284163"/>
            <a:ext cx="9144000" cy="1230312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Communauté de Communes du Grand Pic Saint-Loup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  <a:endParaRPr lang="fr-FR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re 1"/>
          <p:cNvSpPr txBox="1">
            <a:spLocks/>
          </p:cNvSpPr>
          <p:nvPr/>
        </p:nvSpPr>
        <p:spPr>
          <a:xfrm>
            <a:off x="1676400" y="1931988"/>
            <a:ext cx="9144000" cy="123031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solidFill>
                  <a:srgbClr val="C00000"/>
                </a:solidFill>
              </a:rPr>
              <a:t>La GEMAPI : son application et impacts pour les EPCI</a:t>
            </a:r>
            <a:endParaRPr lang="fr-FR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827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560" y="365125"/>
            <a:ext cx="11846560" cy="1325563"/>
          </a:xfrm>
        </p:spPr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La GEMAPI : son application et impacts pour les EPCI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199" y="1571625"/>
            <a:ext cx="10810875" cy="294594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fr-FR" dirty="0" smtClean="0"/>
              <a:t>Présentation de la CCGPSL</a:t>
            </a:r>
          </a:p>
          <a:p>
            <a:pPr marL="514350" indent="-514350">
              <a:buFont typeface="+mj-lt"/>
              <a:buAutoNum type="arabicPeriod"/>
            </a:pPr>
            <a:r>
              <a:rPr lang="fr-FR" dirty="0" smtClean="0"/>
              <a:t>Compétence « Entretien des cours d’eau d’intérêt communautaire »</a:t>
            </a:r>
          </a:p>
          <a:p>
            <a:pPr marL="514350" indent="-514350">
              <a:buFont typeface="+mj-lt"/>
              <a:buAutoNum type="arabicPeriod"/>
            </a:pPr>
            <a:r>
              <a:rPr lang="fr-FR" dirty="0" smtClean="0"/>
              <a:t>La GEMAPI et ses impacts</a:t>
            </a:r>
          </a:p>
          <a:p>
            <a:pPr marL="514350" indent="-514350">
              <a:buFont typeface="+mj-lt"/>
              <a:buAutoNum type="arabicPeriod"/>
            </a:pPr>
            <a:r>
              <a:rPr lang="fr-FR" dirty="0" smtClean="0"/>
              <a:t>Incertitudes autour de la GEMAPI</a:t>
            </a:r>
          </a:p>
          <a:p>
            <a:pPr lvl="1"/>
            <a:endParaRPr lang="fr-FR" dirty="0" smtClean="0"/>
          </a:p>
          <a:p>
            <a:endParaRPr lang="fr-FR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0476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C:\Users\talignan\Desktop\PSL C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378"/>
          <a:stretch>
            <a:fillRect/>
          </a:stretch>
        </p:blipFill>
        <p:spPr bwMode="auto">
          <a:xfrm>
            <a:off x="0" y="0"/>
            <a:ext cx="12192000" cy="6496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  <a:endParaRPr lang="fr-FR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re 1"/>
          <p:cNvSpPr txBox="1">
            <a:spLocks/>
          </p:cNvSpPr>
          <p:nvPr/>
        </p:nvSpPr>
        <p:spPr>
          <a:xfrm>
            <a:off x="1676400" y="1931988"/>
            <a:ext cx="9144000" cy="12303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solidFill>
                  <a:srgbClr val="C00000"/>
                </a:solidFill>
              </a:rPr>
              <a:t>1. Présentation de la CCGPSL</a:t>
            </a:r>
            <a:endParaRPr lang="fr-FR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48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Espace réservé du contenu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4714240" cy="5663881"/>
          </a:xfr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79636" y="0"/>
            <a:ext cx="7412364" cy="551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346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560" y="365125"/>
            <a:ext cx="11846560" cy="1325563"/>
          </a:xfrm>
        </p:spPr>
        <p:txBody>
          <a:bodyPr/>
          <a:lstStyle/>
          <a:p>
            <a:r>
              <a:rPr lang="fr-FR" b="1" dirty="0" smtClean="0">
                <a:solidFill>
                  <a:srgbClr val="C00000"/>
                </a:solidFill>
              </a:rPr>
              <a:t>1. Présentation de la CCGPSL</a:t>
            </a:r>
            <a:endParaRPr lang="fr-FR" b="1" dirty="0">
              <a:solidFill>
                <a:srgbClr val="C00000"/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space réservé du contenu 2"/>
          <p:cNvSpPr txBox="1">
            <a:spLocks/>
          </p:cNvSpPr>
          <p:nvPr/>
        </p:nvSpPr>
        <p:spPr>
          <a:xfrm>
            <a:off x="807719" y="1591944"/>
            <a:ext cx="10810875" cy="36005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fr-FR" dirty="0" smtClean="0"/>
              <a:t>Née le 1</a:t>
            </a:r>
            <a:r>
              <a:rPr lang="fr-FR" baseline="30000" dirty="0" smtClean="0"/>
              <a:t>er</a:t>
            </a:r>
            <a:r>
              <a:rPr lang="fr-FR" dirty="0" smtClean="0"/>
              <a:t> janvier 2010</a:t>
            </a:r>
          </a:p>
          <a:p>
            <a:pPr lvl="1"/>
            <a:r>
              <a:rPr lang="fr-FR" dirty="0" smtClean="0"/>
              <a:t>Fusion des Communautés de Communes du Pic Saint-Loup, </a:t>
            </a:r>
            <a:r>
              <a:rPr lang="fr-FR" dirty="0" err="1" smtClean="0"/>
              <a:t>Séranne</a:t>
            </a:r>
            <a:r>
              <a:rPr lang="fr-FR" dirty="0" smtClean="0"/>
              <a:t>-Pic-Saint-Loup et de l’</a:t>
            </a:r>
            <a:r>
              <a:rPr lang="fr-FR" dirty="0" err="1" smtClean="0"/>
              <a:t>Orthus</a:t>
            </a:r>
            <a:endParaRPr lang="fr-FR" dirty="0" smtClean="0"/>
          </a:p>
          <a:p>
            <a:pPr lvl="1"/>
            <a:r>
              <a:rPr lang="fr-FR" dirty="0" smtClean="0"/>
              <a:t>3 « nouvelles » Communes en 2013 issues de l’ex CC Ceps et Sylves</a:t>
            </a:r>
          </a:p>
          <a:p>
            <a:pPr lvl="1"/>
            <a:endParaRPr lang="fr-FR" dirty="0" smtClean="0"/>
          </a:p>
          <a:p>
            <a:pPr lvl="1"/>
            <a:r>
              <a:rPr lang="fr-FR" dirty="0"/>
              <a:t>36 Communes (de 43 à 9.521 habitants)</a:t>
            </a:r>
          </a:p>
          <a:p>
            <a:pPr lvl="1"/>
            <a:r>
              <a:rPr lang="fr-FR" dirty="0" smtClean="0"/>
              <a:t>47.091 </a:t>
            </a:r>
            <a:r>
              <a:rPr lang="fr-FR" dirty="0"/>
              <a:t>habitants </a:t>
            </a:r>
          </a:p>
          <a:p>
            <a:pPr lvl="1"/>
            <a:r>
              <a:rPr lang="fr-FR" dirty="0" smtClean="0"/>
              <a:t>57.000 </a:t>
            </a:r>
            <a:r>
              <a:rPr lang="fr-FR" dirty="0"/>
              <a:t>hectares (9 % de la superficie du département de l’Hérault)</a:t>
            </a:r>
          </a:p>
          <a:p>
            <a:pPr lvl="1"/>
            <a:endParaRPr lang="fr-FR" dirty="0"/>
          </a:p>
          <a:p>
            <a:pPr lvl="1"/>
            <a:endParaRPr lang="fr-FR" dirty="0"/>
          </a:p>
          <a:p>
            <a:endParaRPr lang="fr-FR" dirty="0"/>
          </a:p>
          <a:p>
            <a:pPr lvl="1"/>
            <a:endParaRPr lang="fr-FR" dirty="0" smtClean="0"/>
          </a:p>
          <a:p>
            <a:pPr lvl="1"/>
            <a:endParaRPr lang="fr-FR" dirty="0" smtClean="0"/>
          </a:p>
          <a:p>
            <a:pPr lvl="1"/>
            <a:endParaRPr lang="fr-FR" dirty="0" smtClean="0"/>
          </a:p>
          <a:p>
            <a:pPr lvl="1"/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052639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560" y="365125"/>
            <a:ext cx="11846560" cy="1325563"/>
          </a:xfrm>
        </p:spPr>
        <p:txBody>
          <a:bodyPr/>
          <a:lstStyle/>
          <a:p>
            <a:r>
              <a:rPr lang="fr-FR" b="1" dirty="0" smtClean="0">
                <a:solidFill>
                  <a:srgbClr val="C00000"/>
                </a:solidFill>
              </a:rPr>
              <a:t>1. Présentation de la CCGPSL</a:t>
            </a:r>
            <a:endParaRPr lang="fr-FR" b="1" dirty="0">
              <a:solidFill>
                <a:srgbClr val="C00000"/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space réservé du contenu 2"/>
          <p:cNvSpPr txBox="1">
            <a:spLocks/>
          </p:cNvSpPr>
          <p:nvPr/>
        </p:nvSpPr>
        <p:spPr>
          <a:xfrm>
            <a:off x="807718" y="2028824"/>
            <a:ext cx="10810875" cy="2858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fr-FR" b="1" dirty="0" smtClean="0"/>
              <a:t>Compétences « EAU »</a:t>
            </a:r>
          </a:p>
          <a:p>
            <a:pPr lvl="1"/>
            <a:endParaRPr lang="fr-FR" dirty="0" smtClean="0"/>
          </a:p>
          <a:p>
            <a:pPr marL="457200" lvl="1" indent="0">
              <a:buNone/>
            </a:pPr>
            <a:r>
              <a:rPr lang="fr-FR" dirty="0" smtClean="0"/>
              <a:t>« Petit Cycle de l’Eau »</a:t>
            </a:r>
            <a:endParaRPr lang="fr-FR" dirty="0"/>
          </a:p>
          <a:p>
            <a:pPr lvl="1"/>
            <a:endParaRPr lang="fr-FR" dirty="0"/>
          </a:p>
          <a:p>
            <a:pPr lvl="1"/>
            <a:r>
              <a:rPr lang="fr-FR" dirty="0"/>
              <a:t>La production et la distribution d’eau potable</a:t>
            </a:r>
          </a:p>
          <a:p>
            <a:pPr lvl="1"/>
            <a:r>
              <a:rPr lang="fr-FR" dirty="0"/>
              <a:t>Organisation d'une desserte équitable en eau brute</a:t>
            </a:r>
          </a:p>
          <a:p>
            <a:pPr lvl="1"/>
            <a:r>
              <a:rPr lang="fr-FR" dirty="0" smtClean="0"/>
              <a:t>Assainissement </a:t>
            </a:r>
            <a:r>
              <a:rPr lang="fr-FR" dirty="0"/>
              <a:t>non collectif</a:t>
            </a:r>
          </a:p>
          <a:p>
            <a:pPr lvl="1"/>
            <a:endParaRPr lang="fr-FR" dirty="0" smtClean="0"/>
          </a:p>
          <a:p>
            <a:pPr lvl="1"/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88063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560" y="365125"/>
            <a:ext cx="11846560" cy="1325563"/>
          </a:xfrm>
        </p:spPr>
        <p:txBody>
          <a:bodyPr/>
          <a:lstStyle/>
          <a:p>
            <a:r>
              <a:rPr lang="fr-FR" b="1" dirty="0" smtClean="0">
                <a:solidFill>
                  <a:srgbClr val="C00000"/>
                </a:solidFill>
              </a:rPr>
              <a:t>1. Présentation de la CCGPSL</a:t>
            </a:r>
            <a:endParaRPr lang="fr-FR" b="1" dirty="0">
              <a:solidFill>
                <a:srgbClr val="C00000"/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space réservé du contenu 2"/>
          <p:cNvSpPr txBox="1">
            <a:spLocks/>
          </p:cNvSpPr>
          <p:nvPr/>
        </p:nvSpPr>
        <p:spPr>
          <a:xfrm>
            <a:off x="807718" y="2028824"/>
            <a:ext cx="10810875" cy="2858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fr-FR" b="1" dirty="0" smtClean="0"/>
              <a:t>Compétences « EAU »</a:t>
            </a:r>
          </a:p>
          <a:p>
            <a:pPr lvl="1"/>
            <a:endParaRPr lang="fr-FR" dirty="0" smtClean="0"/>
          </a:p>
          <a:p>
            <a:pPr marL="457200" lvl="1" indent="0">
              <a:buNone/>
            </a:pPr>
            <a:r>
              <a:rPr lang="fr-FR" dirty="0" smtClean="0"/>
              <a:t>« Grand Cycle de l’Eau »</a:t>
            </a:r>
            <a:endParaRPr lang="fr-FR" dirty="0"/>
          </a:p>
          <a:p>
            <a:pPr lvl="1"/>
            <a:endParaRPr lang="fr-FR" dirty="0"/>
          </a:p>
          <a:p>
            <a:pPr lvl="1"/>
            <a:r>
              <a:rPr lang="fr-FR" dirty="0" smtClean="0"/>
              <a:t>L’entretien des cours d’eau d’intérêt communautaire</a:t>
            </a:r>
            <a:endParaRPr lang="fr-FR" dirty="0"/>
          </a:p>
          <a:p>
            <a:pPr lvl="1"/>
            <a:endParaRPr lang="fr-FR" dirty="0" smtClean="0"/>
          </a:p>
          <a:p>
            <a:pPr lvl="1"/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5586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C:\Users\talignan\Desktop\PSL C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378"/>
          <a:stretch>
            <a:fillRect/>
          </a:stretch>
        </p:blipFill>
        <p:spPr bwMode="auto">
          <a:xfrm>
            <a:off x="0" y="0"/>
            <a:ext cx="12192000" cy="6496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  <a:endParaRPr lang="fr-FR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re 1"/>
          <p:cNvSpPr txBox="1">
            <a:spLocks/>
          </p:cNvSpPr>
          <p:nvPr/>
        </p:nvSpPr>
        <p:spPr>
          <a:xfrm>
            <a:off x="1676400" y="1931988"/>
            <a:ext cx="9144000" cy="123031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solidFill>
                  <a:srgbClr val="C00000"/>
                </a:solidFill>
              </a:rPr>
              <a:t>2. Compétence « entretien des cours d’eau d’intérêt communautaire »</a:t>
            </a:r>
            <a:endParaRPr lang="fr-FR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413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1025" name="Picture 1" descr="Cours-d'eau-communautaires-PS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57447" y="-1415007"/>
            <a:ext cx="6858002" cy="9688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024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560" y="365125"/>
            <a:ext cx="11846560" cy="1325563"/>
          </a:xfrm>
        </p:spPr>
        <p:txBody>
          <a:bodyPr>
            <a:normAutofit/>
          </a:bodyPr>
          <a:lstStyle/>
          <a:p>
            <a:r>
              <a:rPr lang="fr-FR" b="1" dirty="0" smtClean="0">
                <a:solidFill>
                  <a:srgbClr val="C00000"/>
                </a:solidFill>
              </a:rPr>
              <a:t>2. Compétence </a:t>
            </a:r>
            <a:r>
              <a:rPr lang="fr-FR" b="1" dirty="0">
                <a:solidFill>
                  <a:srgbClr val="C00000"/>
                </a:solidFill>
              </a:rPr>
              <a:t>« entretien des cours d’eau d’intérêt communautaire </a:t>
            </a:r>
            <a:r>
              <a:rPr lang="fr-FR" b="1" dirty="0" smtClean="0">
                <a:solidFill>
                  <a:srgbClr val="C00000"/>
                </a:solidFill>
              </a:rPr>
              <a:t>»</a:t>
            </a:r>
            <a:endParaRPr lang="fr-FR" b="1" dirty="0">
              <a:solidFill>
                <a:srgbClr val="C00000"/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space réservé du contenu 2"/>
          <p:cNvSpPr txBox="1">
            <a:spLocks/>
          </p:cNvSpPr>
          <p:nvPr/>
        </p:nvSpPr>
        <p:spPr>
          <a:xfrm>
            <a:off x="820421" y="2089782"/>
            <a:ext cx="10810875" cy="144589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fr-FR" dirty="0" smtClean="0"/>
              <a:t>Entretien de la ripisylve, gestion des embâcles, enlèvement des déchets</a:t>
            </a:r>
          </a:p>
          <a:p>
            <a:pPr lvl="1"/>
            <a:r>
              <a:rPr lang="fr-FR" dirty="0" smtClean="0"/>
              <a:t>10 cours d’eau d’intérêt communautaire</a:t>
            </a:r>
          </a:p>
          <a:p>
            <a:pPr lvl="1"/>
            <a:r>
              <a:rPr lang="fr-FR" dirty="0" smtClean="0"/>
              <a:t>DIG 2007-2017 sur 8 d’entre eux (sur un linéaire d’environ 70 km)</a:t>
            </a:r>
          </a:p>
          <a:p>
            <a:pPr lvl="1"/>
            <a:r>
              <a:rPr lang="fr-FR" dirty="0" smtClean="0"/>
              <a:t>4 bassins versants</a:t>
            </a:r>
          </a:p>
          <a:p>
            <a:pPr lvl="1"/>
            <a:endParaRPr lang="fr-FR" dirty="0" smtClean="0"/>
          </a:p>
          <a:p>
            <a:pPr lvl="1"/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89123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92182" y="0"/>
            <a:ext cx="98076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541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space réservé du contenu 2"/>
          <p:cNvSpPr txBox="1">
            <a:spLocks/>
          </p:cNvSpPr>
          <p:nvPr/>
        </p:nvSpPr>
        <p:spPr>
          <a:xfrm>
            <a:off x="820421" y="2089782"/>
            <a:ext cx="10810875" cy="14458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fr-FR" dirty="0" smtClean="0"/>
          </a:p>
          <a:p>
            <a:pPr lvl="1"/>
            <a:endParaRPr lang="fr-FR" dirty="0" smtClean="0"/>
          </a:p>
          <a:p>
            <a:pPr lvl="1"/>
            <a:endParaRPr lang="fr-FR" dirty="0" smtClean="0"/>
          </a:p>
          <a:p>
            <a:endParaRPr lang="fr-FR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1025" name="Picture 1" descr="Cours-d'eau-communautaires-travaux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86085" y="-884642"/>
            <a:ext cx="6419830" cy="9069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756874" y="155694"/>
            <a:ext cx="41905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fr-FR" dirty="0"/>
              <a:t>Programme d’intervention 2008-2012</a:t>
            </a:r>
          </a:p>
        </p:txBody>
      </p:sp>
    </p:spTree>
    <p:extLst>
      <p:ext uri="{BB962C8B-B14F-4D97-AF65-F5344CB8AC3E}">
        <p14:creationId xmlns:p14="http://schemas.microsoft.com/office/powerpoint/2010/main" xmlns="" val="104604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64640" y="0"/>
            <a:ext cx="9154160" cy="6863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9906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4960" y="1745"/>
            <a:ext cx="9144000" cy="6856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52050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C:\Users\talignan\Desktop\PSL C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378"/>
          <a:stretch>
            <a:fillRect/>
          </a:stretch>
        </p:blipFill>
        <p:spPr bwMode="auto">
          <a:xfrm>
            <a:off x="0" y="0"/>
            <a:ext cx="12192000" cy="6496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  <a:endParaRPr lang="fr-FR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re 1"/>
          <p:cNvSpPr txBox="1">
            <a:spLocks/>
          </p:cNvSpPr>
          <p:nvPr/>
        </p:nvSpPr>
        <p:spPr>
          <a:xfrm>
            <a:off x="1676400" y="1931988"/>
            <a:ext cx="9144000" cy="12303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solidFill>
                  <a:srgbClr val="C00000"/>
                </a:solidFill>
              </a:rPr>
              <a:t>3. La GEMAPI et ses impacts</a:t>
            </a:r>
            <a:endParaRPr lang="fr-FR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413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560" y="365125"/>
            <a:ext cx="11846560" cy="1325563"/>
          </a:xfrm>
        </p:spPr>
        <p:txBody>
          <a:bodyPr>
            <a:normAutofit/>
          </a:bodyPr>
          <a:lstStyle/>
          <a:p>
            <a:r>
              <a:rPr lang="fr-FR" b="1" dirty="0" smtClean="0">
                <a:solidFill>
                  <a:srgbClr val="C00000"/>
                </a:solidFill>
              </a:rPr>
              <a:t>3. La GEMAPI et ses impacts</a:t>
            </a:r>
            <a:endParaRPr lang="fr-FR" b="1" dirty="0">
              <a:solidFill>
                <a:srgbClr val="C00000"/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space réservé du contenu 2"/>
          <p:cNvSpPr txBox="1">
            <a:spLocks/>
          </p:cNvSpPr>
          <p:nvPr/>
        </p:nvSpPr>
        <p:spPr>
          <a:xfrm>
            <a:off x="820420" y="1378582"/>
            <a:ext cx="10810875" cy="330517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  <a:defRPr/>
            </a:pPr>
            <a:r>
              <a:rPr lang="fr-FR" dirty="0"/>
              <a:t>« Gestion des milieux aquatiques et prévention des inondations » défini par renvoi au Code de l’environnement (missions 1°, 2°, 5° et 8° de l’article L. 211-7): </a:t>
            </a:r>
          </a:p>
          <a:p>
            <a:pPr algn="just">
              <a:defRPr/>
            </a:pPr>
            <a:endParaRPr lang="fr-FR" sz="2000" dirty="0">
              <a:latin typeface="Arial" charset="0"/>
            </a:endParaRPr>
          </a:p>
          <a:p>
            <a:pPr lvl="1">
              <a:defRPr/>
            </a:pPr>
            <a:r>
              <a:rPr lang="fr-FR" dirty="0"/>
              <a:t>1° L'aménagement d'un bassin ou d'une fraction de bassin hydrographique  </a:t>
            </a:r>
          </a:p>
          <a:p>
            <a:pPr lvl="1">
              <a:defRPr/>
            </a:pPr>
            <a:r>
              <a:rPr lang="fr-FR" dirty="0"/>
              <a:t>2° L'entretien et l'aménagement d'un cours d'eau, canal, lac ou plan d'eau, y compris les accès à ce cours d'eau, à ce canal, à ce lac ou à ce plan d'eau  </a:t>
            </a:r>
            <a:endParaRPr lang="fr-FR" dirty="0" smtClean="0"/>
          </a:p>
          <a:p>
            <a:pPr lvl="1">
              <a:defRPr/>
            </a:pPr>
            <a:r>
              <a:rPr lang="fr-FR" dirty="0" smtClean="0"/>
              <a:t>5</a:t>
            </a:r>
            <a:r>
              <a:rPr lang="fr-FR" dirty="0"/>
              <a:t>° La défense contre les inondations et contre la mer </a:t>
            </a:r>
          </a:p>
          <a:p>
            <a:pPr lvl="1">
              <a:defRPr/>
            </a:pPr>
            <a:r>
              <a:rPr lang="fr-FR" dirty="0"/>
              <a:t>8° La protection et la restauration des sites, des écosystèmes aquatiques et des zones humides ainsi que des formations boisées riveraines</a:t>
            </a:r>
          </a:p>
          <a:p>
            <a:pPr lvl="1"/>
            <a:endParaRPr lang="fr-FR" dirty="0" smtClean="0"/>
          </a:p>
          <a:p>
            <a:pPr lvl="1"/>
            <a:endParaRPr lang="fr-FR" dirty="0" smtClean="0"/>
          </a:p>
          <a:p>
            <a:pPr lvl="1"/>
            <a:endParaRPr lang="fr-FR" dirty="0" smtClean="0"/>
          </a:p>
          <a:p>
            <a:endParaRPr lang="fr-FR" dirty="0"/>
          </a:p>
        </p:txBody>
      </p:sp>
      <p:sp>
        <p:nvSpPr>
          <p:cNvPr id="6" name="ZoneTexte 7"/>
          <p:cNvSpPr txBox="1">
            <a:spLocks noChangeArrowheads="1"/>
          </p:cNvSpPr>
          <p:nvPr/>
        </p:nvSpPr>
        <p:spPr bwMode="auto">
          <a:xfrm>
            <a:off x="753111" y="4691462"/>
            <a:ext cx="7286625" cy="9270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fr-FR"/>
            </a:defPPr>
            <a:lvl1pPr marL="228600" indent="-22860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Arial" charset="0"/>
              </a:defRPr>
            </a:lvl1pPr>
            <a:lvl2pPr lvl="1"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lvl="1"/>
            <a:r>
              <a:rPr lang="fr-FR" dirty="0"/>
              <a:t>2 missions distinctes: GEMA  (2° et 8°)  et PI (1° et 5</a:t>
            </a:r>
            <a:r>
              <a:rPr lang="fr-FR" dirty="0" smtClean="0"/>
              <a:t>°)</a:t>
            </a:r>
          </a:p>
          <a:p>
            <a:pPr lvl="1"/>
            <a:r>
              <a:rPr lang="fr-FR" dirty="0" smtClean="0"/>
              <a:t>Possibilité de financer via une taxe (40€ / habitant)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820852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4320" y="732179"/>
            <a:ext cx="8636000" cy="603873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9186" y="155694"/>
            <a:ext cx="118346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fr-FR" dirty="0" smtClean="0"/>
              <a:t>Possibilité de transfert de </a:t>
            </a:r>
            <a:r>
              <a:rPr lang="fr-FR" dirty="0"/>
              <a:t>tout ou partie de la </a:t>
            </a:r>
            <a:r>
              <a:rPr lang="fr-FR" dirty="0" smtClean="0"/>
              <a:t>compétence, sur </a:t>
            </a:r>
            <a:r>
              <a:rPr lang="fr-FR" dirty="0"/>
              <a:t>tout ou partie de son territoire, à un </a:t>
            </a:r>
            <a:r>
              <a:rPr lang="fr-FR" dirty="0" smtClean="0"/>
              <a:t>ou plusieurs syndicats de bassins (mais garder une certaine cohérence)                      </a:t>
            </a:r>
            <a:endParaRPr lang="fr-FR" dirty="0"/>
          </a:p>
          <a:p>
            <a:pPr lv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292414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89186" y="155694"/>
            <a:ext cx="118346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fr-FR" dirty="0" smtClean="0"/>
              <a:t>Du point de vue d’un syndicat de bassin versant, exemple du SMBFH</a:t>
            </a:r>
            <a:endParaRPr lang="fr-FR" dirty="0"/>
          </a:p>
          <a:p>
            <a:pPr lvl="1"/>
            <a:endParaRPr lang="fr-FR" dirty="0"/>
          </a:p>
        </p:txBody>
      </p:sp>
      <p:pic>
        <p:nvPicPr>
          <p:cNvPr id="8" name="Image 6" descr="Compétence GEMA.jpe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2850" y="451674"/>
            <a:ext cx="3881664" cy="548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7" descr="Compétence PI.jpe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5984" y="477430"/>
            <a:ext cx="3919130" cy="5544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6893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C:\Users\talignan\Desktop\PSL C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378"/>
          <a:stretch>
            <a:fillRect/>
          </a:stretch>
        </p:blipFill>
        <p:spPr bwMode="auto">
          <a:xfrm>
            <a:off x="0" y="0"/>
            <a:ext cx="12192000" cy="6496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  <a:endParaRPr lang="fr-FR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re 1"/>
          <p:cNvSpPr txBox="1">
            <a:spLocks/>
          </p:cNvSpPr>
          <p:nvPr/>
        </p:nvSpPr>
        <p:spPr>
          <a:xfrm>
            <a:off x="1676400" y="1931988"/>
            <a:ext cx="9144000" cy="123031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solidFill>
                  <a:srgbClr val="C00000"/>
                </a:solidFill>
              </a:rPr>
              <a:t>4. Incertitudes autour de la GEMAPI</a:t>
            </a:r>
            <a:endParaRPr lang="fr-FR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413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560" y="365125"/>
            <a:ext cx="11846560" cy="1325563"/>
          </a:xfrm>
        </p:spPr>
        <p:txBody>
          <a:bodyPr>
            <a:normAutofit/>
          </a:bodyPr>
          <a:lstStyle/>
          <a:p>
            <a:r>
              <a:rPr lang="fr-FR" b="1" dirty="0" smtClean="0">
                <a:solidFill>
                  <a:srgbClr val="C00000"/>
                </a:solidFill>
              </a:rPr>
              <a:t>4. Incertitudes autour de la GEMAPI</a:t>
            </a:r>
            <a:endParaRPr lang="fr-FR" b="1" dirty="0">
              <a:solidFill>
                <a:srgbClr val="C00000"/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space réservé du contenu 2"/>
          <p:cNvSpPr txBox="1">
            <a:spLocks/>
          </p:cNvSpPr>
          <p:nvPr/>
        </p:nvSpPr>
        <p:spPr>
          <a:xfrm>
            <a:off x="820420" y="1764662"/>
            <a:ext cx="10810875" cy="33051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defRPr/>
            </a:pPr>
            <a:r>
              <a:rPr lang="fr-FR" dirty="0" smtClean="0"/>
              <a:t>Incertitudes autour de l’échéance (repoussée à 2018 par le Sénat, mais ramenée à 2016 par les députés…)</a:t>
            </a:r>
          </a:p>
          <a:p>
            <a:pPr lvl="1">
              <a:defRPr/>
            </a:pPr>
            <a:r>
              <a:rPr lang="fr-FR" dirty="0" smtClean="0"/>
              <a:t>Incertitudes autour du financement (désengagement de l’Etat, établissement d’une nouvelle taxe en période de crise…)</a:t>
            </a:r>
          </a:p>
          <a:p>
            <a:pPr lvl="1">
              <a:defRPr/>
            </a:pPr>
            <a:r>
              <a:rPr lang="fr-FR" dirty="0" smtClean="0"/>
              <a:t>Incertitudes autour des responsabilités juridiques</a:t>
            </a:r>
          </a:p>
          <a:p>
            <a:pPr lvl="1">
              <a:defRPr/>
            </a:pPr>
            <a:r>
              <a:rPr lang="fr-FR" dirty="0" smtClean="0"/>
              <a:t>Incertitudes autour du champ d’application (sur quels cours d’eau va-t-elle s’appliquer ?...)</a:t>
            </a:r>
            <a:endParaRPr lang="fr-FR" dirty="0"/>
          </a:p>
          <a:p>
            <a:pPr lvl="1"/>
            <a:endParaRPr lang="fr-FR" dirty="0" smtClean="0"/>
          </a:p>
          <a:p>
            <a:pPr lvl="1"/>
            <a:endParaRPr lang="fr-FR" dirty="0" smtClean="0"/>
          </a:p>
          <a:p>
            <a:pPr lvl="1"/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96993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560" y="365125"/>
            <a:ext cx="11846560" cy="1325563"/>
          </a:xfrm>
        </p:spPr>
        <p:txBody>
          <a:bodyPr>
            <a:normAutofit/>
          </a:bodyPr>
          <a:lstStyle/>
          <a:p>
            <a:r>
              <a:rPr lang="fr-FR" b="1" dirty="0" smtClean="0">
                <a:solidFill>
                  <a:srgbClr val="C00000"/>
                </a:solidFill>
              </a:rPr>
              <a:t>4. Incertitudes autour de la GEMAPI</a:t>
            </a:r>
            <a:endParaRPr lang="fr-FR" b="1" dirty="0">
              <a:solidFill>
                <a:srgbClr val="C00000"/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space réservé du contenu 2"/>
          <p:cNvSpPr txBox="1">
            <a:spLocks/>
          </p:cNvSpPr>
          <p:nvPr/>
        </p:nvSpPr>
        <p:spPr>
          <a:xfrm>
            <a:off x="820420" y="1764662"/>
            <a:ext cx="10810875" cy="330517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  <a:defRPr/>
            </a:pPr>
            <a:r>
              <a:rPr lang="fr-FR" dirty="0" smtClean="0"/>
              <a:t>Actualités 2015</a:t>
            </a:r>
          </a:p>
          <a:p>
            <a:pPr lvl="1">
              <a:defRPr/>
            </a:pPr>
            <a:endParaRPr lang="fr-FR" dirty="0"/>
          </a:p>
          <a:p>
            <a:pPr lvl="1">
              <a:defRPr/>
            </a:pPr>
            <a:r>
              <a:rPr lang="fr-FR" dirty="0" smtClean="0"/>
              <a:t>Fin janvier : Échéance repoussée à 2018 par le Sénat</a:t>
            </a:r>
          </a:p>
          <a:p>
            <a:pPr lvl="1">
              <a:defRPr/>
            </a:pPr>
            <a:r>
              <a:rPr lang="fr-FR" dirty="0" smtClean="0"/>
              <a:t>Attente de la position de l’Assemblée Nationale : amendement gouvernemental du 4 février 2015</a:t>
            </a:r>
          </a:p>
          <a:p>
            <a:pPr lvl="1">
              <a:defRPr/>
            </a:pPr>
            <a:r>
              <a:rPr lang="fr-FR" dirty="0" smtClean="0"/>
              <a:t>Débats </a:t>
            </a:r>
            <a:r>
              <a:rPr lang="fr-FR" dirty="0"/>
              <a:t>et positionnement de l’Etat, CG, EPCI (colloque </a:t>
            </a:r>
            <a:r>
              <a:rPr lang="fr-FR" dirty="0" smtClean="0"/>
              <a:t>dans</a:t>
            </a:r>
            <a:r>
              <a:rPr lang="fr-FR" dirty="0"/>
              <a:t>	l’Hérault prévu en avril/mai 2015</a:t>
            </a:r>
            <a:r>
              <a:rPr lang="fr-FR" dirty="0" smtClean="0"/>
              <a:t>)</a:t>
            </a:r>
          </a:p>
          <a:p>
            <a:pPr lvl="1">
              <a:defRPr/>
            </a:pPr>
            <a:r>
              <a:rPr lang="fr-FR" dirty="0" smtClean="0"/>
              <a:t>Publication des décrets apportant les précisions demandées</a:t>
            </a:r>
          </a:p>
          <a:p>
            <a:pPr lvl="1">
              <a:defRPr/>
            </a:pPr>
            <a:r>
              <a:rPr lang="fr-FR" dirty="0" smtClean="0"/>
              <a:t>Préparation de la mise en œuvre</a:t>
            </a:r>
            <a:endParaRPr lang="fr-FR" dirty="0"/>
          </a:p>
          <a:p>
            <a:pPr lvl="1">
              <a:defRPr/>
            </a:pPr>
            <a:endParaRPr lang="fr-FR" dirty="0"/>
          </a:p>
          <a:p>
            <a:pPr lvl="1"/>
            <a:endParaRPr lang="fr-FR" dirty="0" smtClean="0"/>
          </a:p>
          <a:p>
            <a:pPr lvl="1"/>
            <a:endParaRPr lang="fr-FR" dirty="0" smtClean="0"/>
          </a:p>
          <a:p>
            <a:pPr lvl="1"/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48035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C:\Users\talignan\Desktop\PSL C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378"/>
          <a:stretch>
            <a:fillRect/>
          </a:stretch>
        </p:blipFill>
        <p:spPr bwMode="auto">
          <a:xfrm>
            <a:off x="0" y="0"/>
            <a:ext cx="12192000" cy="6496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284163"/>
            <a:ext cx="9144000" cy="1230312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Communauté de Communes du Grand Pic Saint-Loup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1212852" y="6496843"/>
            <a:ext cx="6054724" cy="3611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SH-EAU « la GEMAPI : quels enjeux ? »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5513387"/>
            <a:ext cx="1219200" cy="13446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re 1"/>
          <p:cNvSpPr txBox="1">
            <a:spLocks/>
          </p:cNvSpPr>
          <p:nvPr/>
        </p:nvSpPr>
        <p:spPr>
          <a:xfrm>
            <a:off x="1676400" y="1931988"/>
            <a:ext cx="9144000" cy="12303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solidFill>
                  <a:srgbClr val="C00000"/>
                </a:solidFill>
              </a:rPr>
              <a:t>Merci pour votre attention</a:t>
            </a:r>
            <a:endParaRPr lang="fr-FR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959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1182</TotalTime>
  <Words>387</Words>
  <Application>Microsoft Office PowerPoint</Application>
  <PresentationFormat>Personnalisé</PresentationFormat>
  <Paragraphs>105</Paragraphs>
  <Slides>22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3" baseType="lpstr">
      <vt:lpstr>Thème Office</vt:lpstr>
      <vt:lpstr>Communauté de Communes du Grand Pic Saint-Loup</vt:lpstr>
      <vt:lpstr>La GEMAPI : son application et impacts pour les EPCI</vt:lpstr>
      <vt:lpstr>Diapositive 3</vt:lpstr>
      <vt:lpstr>Diapositive 4</vt:lpstr>
      <vt:lpstr>1. Présentation de la CCGPSL</vt:lpstr>
      <vt:lpstr>1. Présentation de la CCGPSL</vt:lpstr>
      <vt:lpstr>1. Présentation de la CCGPSL</vt:lpstr>
      <vt:lpstr>Diapositive 8</vt:lpstr>
      <vt:lpstr>Diapositive 9</vt:lpstr>
      <vt:lpstr>2. Compétence « entretien des cours d’eau d’intérêt communautaire »</vt:lpstr>
      <vt:lpstr>Diapositive 11</vt:lpstr>
      <vt:lpstr>Diapositive 12</vt:lpstr>
      <vt:lpstr>Diapositive 13</vt:lpstr>
      <vt:lpstr>Diapositive 14</vt:lpstr>
      <vt:lpstr>Diapositive 15</vt:lpstr>
      <vt:lpstr>3. La GEMAPI et ses impacts</vt:lpstr>
      <vt:lpstr>Diapositive 17</vt:lpstr>
      <vt:lpstr>Diapositive 18</vt:lpstr>
      <vt:lpstr>Diapositive 19</vt:lpstr>
      <vt:lpstr>4. Incertitudes autour de la GEMAPI</vt:lpstr>
      <vt:lpstr>4. Incertitudes autour de la GEMAPI</vt:lpstr>
      <vt:lpstr>Communauté de Communes du Grand Pic Saint-Loup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Projet de Territoire</dc:title>
  <dc:creator>irene tolleret</dc:creator>
  <cp:lastModifiedBy>claire.dedieu</cp:lastModifiedBy>
  <cp:revision>56</cp:revision>
  <dcterms:created xsi:type="dcterms:W3CDTF">2014-12-24T15:47:49Z</dcterms:created>
  <dcterms:modified xsi:type="dcterms:W3CDTF">2015-02-24T10:35:28Z</dcterms:modified>
</cp:coreProperties>
</file>